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0" r:id="rId3"/>
    <p:sldId id="257" r:id="rId4"/>
    <p:sldId id="281" r:id="rId5"/>
    <p:sldId id="273" r:id="rId6"/>
    <p:sldId id="295" r:id="rId7"/>
    <p:sldId id="293" r:id="rId8"/>
    <p:sldId id="274" r:id="rId9"/>
    <p:sldId id="266" r:id="rId10"/>
    <p:sldId id="275" r:id="rId11"/>
    <p:sldId id="283" r:id="rId12"/>
    <p:sldId id="284" r:id="rId13"/>
    <p:sldId id="285" r:id="rId14"/>
    <p:sldId id="287" r:id="rId15"/>
    <p:sldId id="270" r:id="rId16"/>
    <p:sldId id="292" r:id="rId17"/>
    <p:sldId id="277" r:id="rId18"/>
    <p:sldId id="291" r:id="rId19"/>
    <p:sldId id="290" r:id="rId20"/>
    <p:sldId id="289" r:id="rId21"/>
    <p:sldId id="288" r:id="rId22"/>
    <p:sldId id="278" r:id="rId23"/>
    <p:sldId id="294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9" autoAdjust="0"/>
  </p:normalViewPr>
  <p:slideViewPr>
    <p:cSldViewPr>
      <p:cViewPr varScale="1">
        <p:scale>
          <a:sx n="108" d="100"/>
          <a:sy n="108" d="100"/>
        </p:scale>
        <p:origin x="714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Energy Loss to Drag</a:t>
          </a:r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Measure the inbound and outbound velocities (translational and rotational) to evaluate kinetic energy loss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Energy Loss to Sound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Measure sound intensity to estimate acoustic energy loss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Energy Loss to Heat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Measure heat signature to estimate thermal energy loss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5C649DC-A0E7-4453-993F-5C5B4FC2ACF7}">
      <dgm:prSet phldrT="[Text]"/>
      <dgm:spPr/>
      <dgm:t>
        <a:bodyPr/>
        <a:lstStyle/>
        <a:p>
          <a:r>
            <a:rPr lang="en-US" dirty="0"/>
            <a:t>Use measured speeds to estimate drag forces and energy loss (compare with ideal speeds)</a:t>
          </a:r>
        </a:p>
      </dgm:t>
    </dgm:pt>
    <dgm:pt modelId="{E79FF1FC-6F9C-42A4-A0E5-F8D948210922}" type="parTrans" cxnId="{63B8293B-C0F0-4E96-9B5F-58375449D460}">
      <dgm:prSet/>
      <dgm:spPr/>
      <dgm:t>
        <a:bodyPr/>
        <a:lstStyle/>
        <a:p>
          <a:endParaRPr lang="en-US"/>
        </a:p>
      </dgm:t>
    </dgm:pt>
    <dgm:pt modelId="{B7E38B32-3773-4BAD-A389-5FD1C7590790}" type="sibTrans" cxnId="{63B8293B-C0F0-4E96-9B5F-58375449D460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D7802D05-D3BA-4FBB-BB02-35715524F27D}" type="presOf" srcId="{E5C649DC-A0E7-4453-993F-5C5B4FC2ACF7}" destId="{CD5F6E02-AD43-4E7A-935B-DDF5D6C74800}" srcOrd="0" destOrd="1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63B8293B-C0F0-4E96-9B5F-58375449D460}" srcId="{477D14C5-CED9-4CFC-B338-DFB0C8090B9F}" destId="{E5C649DC-A0E7-4453-993F-5C5B4FC2ACF7}" srcOrd="1" destOrd="0" parTransId="{E79FF1FC-6F9C-42A4-A0E5-F8D948210922}" sibTransId="{B7E38B32-3773-4BAD-A389-5FD1C7590790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32819"/>
          <a:ext cx="4419600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Energy Loss to Drag</a:t>
          </a:r>
        </a:p>
      </dsp:txBody>
      <dsp:txXfrm>
        <a:off x="25759" y="58578"/>
        <a:ext cx="4368082" cy="476152"/>
      </dsp:txXfrm>
    </dsp:sp>
    <dsp:sp modelId="{CD5F6E02-AD43-4E7A-935B-DDF5D6C74800}">
      <dsp:nvSpPr>
        <dsp:cNvPr id="0" name=""/>
        <dsp:cNvSpPr/>
      </dsp:nvSpPr>
      <dsp:spPr>
        <a:xfrm>
          <a:off x="0" y="560489"/>
          <a:ext cx="4419600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Measure the inbound and outbound velocities (translational and rotational) to evaluate kinetic energy loss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Use measured speeds to estimate drag forces and energy loss (compare with ideal speeds)</a:t>
          </a:r>
        </a:p>
      </dsp:txBody>
      <dsp:txXfrm>
        <a:off x="0" y="560489"/>
        <a:ext cx="4419600" cy="1548360"/>
      </dsp:txXfrm>
    </dsp:sp>
    <dsp:sp modelId="{81203336-F3DE-4B3A-BCF4-0F68C23AC2BB}">
      <dsp:nvSpPr>
        <dsp:cNvPr id="0" name=""/>
        <dsp:cNvSpPr/>
      </dsp:nvSpPr>
      <dsp:spPr>
        <a:xfrm>
          <a:off x="0" y="2108849"/>
          <a:ext cx="4419600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Energy Loss to Sound</a:t>
          </a:r>
        </a:p>
      </dsp:txBody>
      <dsp:txXfrm>
        <a:off x="25759" y="2134608"/>
        <a:ext cx="4368082" cy="476152"/>
      </dsp:txXfrm>
    </dsp:sp>
    <dsp:sp modelId="{782956A5-ADC8-4959-B856-589B9D9B9635}">
      <dsp:nvSpPr>
        <dsp:cNvPr id="0" name=""/>
        <dsp:cNvSpPr/>
      </dsp:nvSpPr>
      <dsp:spPr>
        <a:xfrm>
          <a:off x="0" y="2636520"/>
          <a:ext cx="44196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Measure sound intensity to estimate acoustic energy loss</a:t>
          </a:r>
        </a:p>
      </dsp:txBody>
      <dsp:txXfrm>
        <a:off x="0" y="2636520"/>
        <a:ext cx="4419600" cy="535095"/>
      </dsp:txXfrm>
    </dsp:sp>
    <dsp:sp modelId="{D64CB5D5-837D-47FC-9E42-A26D800BC695}">
      <dsp:nvSpPr>
        <dsp:cNvPr id="0" name=""/>
        <dsp:cNvSpPr/>
      </dsp:nvSpPr>
      <dsp:spPr>
        <a:xfrm>
          <a:off x="0" y="3171615"/>
          <a:ext cx="4419600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Energy Loss to Heat</a:t>
          </a:r>
        </a:p>
      </dsp:txBody>
      <dsp:txXfrm>
        <a:off x="25759" y="3197374"/>
        <a:ext cx="4368082" cy="476152"/>
      </dsp:txXfrm>
    </dsp:sp>
    <dsp:sp modelId="{08B7B17B-8600-44B0-B235-389E5D71D804}">
      <dsp:nvSpPr>
        <dsp:cNvPr id="0" name=""/>
        <dsp:cNvSpPr/>
      </dsp:nvSpPr>
      <dsp:spPr>
        <a:xfrm>
          <a:off x="0" y="3699285"/>
          <a:ext cx="44196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Measure heat signature to estimate thermal energy loss</a:t>
          </a:r>
        </a:p>
      </dsp:txBody>
      <dsp:txXfrm>
        <a:off x="0" y="3699285"/>
        <a:ext cx="4419600" cy="535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4/24/2025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4/24/2025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4/24/2025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  <a:t>The Rebound Pendulum: 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  <a:t>Energy Dissipation in Classical Systems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Cole Prather, M.S.</a:t>
            </a:r>
          </a:p>
          <a:p>
            <a:r>
              <a:rPr lang="en-US" dirty="0"/>
              <a:t>April 24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9A61D-79D0-0701-A36E-CBFB77D4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FECE-23F6-C493-6D72-EBA1FD67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the Problem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BC99071-632E-68D3-8C6F-73ABE7CFCF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10210799" cy="4267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Assuming the rebound surface is fixed and does not move, </a:t>
                </a: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rebound coefficient becomes,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Since the pendulum swings to the left before impact,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is negative, and the coefficient is positive.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Recalling the relationship, recognizing the ratio of velocity after/before, and squaring the coefficient,</a:t>
                </a:r>
                <a:br>
                  <a:rPr lang="en-US" sz="1800" dirty="0"/>
                </a:b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Yeah, okay but what about the angle?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BC99071-632E-68D3-8C6F-73ABE7CF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10210799" cy="4267200"/>
              </a:xfrm>
              <a:blipFill>
                <a:blip r:embed="rId2"/>
                <a:stretch>
                  <a:fillRect l="-537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7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7309-5FDD-8BAC-5742-F2F8477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173C-59C7-CA98-F9E2-9085CDE7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the Problem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D8FF10-3069-30ED-D189-A5D839063A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6019799" cy="42672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/>
                  <a:t>By property of cosine, the rebound angle can relate to the release height and rebound height,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800" dirty="0"/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/>
                  <a:t>Or, rearranging for a ratio of the rebound height to initial height, </a:t>
                </a: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/>
                  <a:t>Now, relating back...</a:t>
                </a:r>
              </a:p>
              <a:p>
                <a:pPr>
                  <a:spcBef>
                    <a:spcPts val="0"/>
                  </a:spcBef>
                </a:pPr>
                <a:endParaRPr lang="en-US" sz="14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 solve the problem statement,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9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9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9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9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900" b="0" i="0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sz="19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900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900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900" i="1" kern="1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900" i="1" kern="1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D8FF10-3069-30ED-D189-A5D839063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6019799" cy="4267200"/>
              </a:xfrm>
              <a:blipFill>
                <a:blip r:embed="rId2"/>
                <a:stretch>
                  <a:fillRect l="-709" t="-1143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Term of a Mortgage Contract – Does it Matter?">
            <a:extLst>
              <a:ext uri="{FF2B5EF4-FFF2-40B4-BE49-F238E27FC236}">
                <a16:creationId xmlns:a16="http://schemas.microsoft.com/office/drawing/2014/main" id="{2B8EF94E-1896-B05D-B2AF-B15C787EC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1782" r="20213"/>
          <a:stretch/>
        </p:blipFill>
        <p:spPr bwMode="auto">
          <a:xfrm>
            <a:off x="7847012" y="2984333"/>
            <a:ext cx="3296298" cy="31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B8D8-1214-50A4-2368-03C13B7B9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ACD-B9A0-EA23-F08A-2DA04C1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5B6692-53F6-F8F7-091F-91F63CBFB7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448799" cy="42672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Consider how gravitational potential energy is proportional to displacement and how kinetic energy is proportional to velocity squared: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𝑃</m:t>
                    </m:r>
                    <m:sSub>
                      <m:sSubPr>
                        <m:ctrlP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𝑔𝑟𝑎𝑣𝑖𝑡𝑦</m:t>
                        </m:r>
                      </m:sub>
                    </m:sSub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𝑚𝑔h</m:t>
                    </m:r>
                  </m:oMath>
                </a14:m>
                <a:r>
                  <a:rPr lang="en-US" sz="14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𝐾𝐸</m:t>
                    </m:r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𝐼</m:t>
                    </m:r>
                    <m:sSup>
                      <m:sSupPr>
                        <m:ctrlP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ratio of potential energy after rebound to before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𝑚𝑔</m:t>
                          </m:r>
                          <m:sSub>
                            <m:sSubPr>
                              <m:ctrlP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𝑚𝑔</m:t>
                          </m:r>
                          <m:sSub>
                            <m:sSubPr>
                              <m:ctrlP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the ratio of kinetic energy after rebound to before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f>
                            <m:f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Then if the ratio of energy out to energy in is the efficiency, </a:t>
                </a:r>
                <a14:m>
                  <m:oMath xmlns:m="http://schemas.openxmlformats.org/officeDocument/2006/math">
                    <m:r>
                      <a:rPr lang="en-US" sz="14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So now,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5B6692-53F6-F8F7-091F-91F63CBFB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448799" cy="4267200"/>
              </a:xfrm>
              <a:blipFill>
                <a:blip r:embed="rId2"/>
                <a:stretch>
                  <a:fillRect l="-129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3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5C4D1-DF13-DAF2-601C-B3715E93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9E48-73EE-13E4-4DA6-A121EBC3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983A2D-F28D-B9C8-2B35-196495DC56E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Let’s reexplore this relationship one last time,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If,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since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efficiency, then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must be the inefficiency! Let’s call it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Then, in complete summary:</a:t>
                </a:r>
              </a:p>
              <a:p>
                <a:pPr marL="0" indent="0">
                  <a:buNone/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983A2D-F28D-B9C8-2B35-196495DC5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  <a:blipFill>
                <a:blip r:embed="rId3"/>
                <a:stretch>
                  <a:fillRect l="-600" t="-1857" b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8327ACB-403D-8BD7-593B-D830B581CA78}"/>
              </a:ext>
            </a:extLst>
          </p:cNvPr>
          <p:cNvSpPr/>
          <p:nvPr/>
        </p:nvSpPr>
        <p:spPr>
          <a:xfrm>
            <a:off x="3656012" y="4724400"/>
            <a:ext cx="4876800" cy="1447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E1B-5833-2000-01A6-31416ADC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Loss in a Rebound Pendulum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653B-831F-3778-BECB-17B623AA9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373997A-2494-6202-AC45-54636C1CBE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Having shown how the restitution coefficient relates to energy and efficiency, consider the three forms of collisions:</a:t>
                </a:r>
              </a:p>
              <a:p>
                <a:r>
                  <a:rPr lang="en-US" dirty="0"/>
                  <a:t>Elastic (Energy Conserved)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Inelastic (Energy Loss)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Plastic (Energy Absorbed)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extreme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 though in general,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373997A-2494-6202-AC45-54636C1CBE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8" t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1" descr="A drawing of a pendulum&#10;&#10;Description automatically generated">
            <a:extLst>
              <a:ext uri="{FF2B5EF4-FFF2-40B4-BE49-F238E27FC236}">
                <a16:creationId xmlns:a16="http://schemas.microsoft.com/office/drawing/2014/main" id="{8B06C49E-06E1-1FA7-0DFC-CCB2347D1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"/>
          <a:stretch/>
        </p:blipFill>
        <p:spPr bwMode="auto">
          <a:xfrm>
            <a:off x="510133" y="1877270"/>
            <a:ext cx="3805238" cy="4305492"/>
          </a:xfrm>
          <a:prstGeom prst="rect">
            <a:avLst/>
          </a:prstGeom>
          <a:noFill/>
        </p:spPr>
      </p:pic>
      <p:pic>
        <p:nvPicPr>
          <p:cNvPr id="6" name="Content Placeholder 11" descr="A drawing of a pendulum&#10;&#10;Description automatically generated">
            <a:extLst>
              <a:ext uri="{FF2B5EF4-FFF2-40B4-BE49-F238E27FC236}">
                <a16:creationId xmlns:a16="http://schemas.microsoft.com/office/drawing/2014/main" id="{1CEDEE54-DF5F-B2BD-9D7E-E1093CA80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4" t="76351" r="15964" b="18339"/>
          <a:stretch/>
        </p:blipFill>
        <p:spPr bwMode="auto">
          <a:xfrm>
            <a:off x="491085" y="3244108"/>
            <a:ext cx="152400" cy="22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55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082B-BBDF-49FF-FF74-D24F495B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AE32-EF2E-DEDD-F647-903D9162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Measures of Energy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7893819-EE1B-7EB5-5C42-CB0DF01766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8305799" cy="4267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Inelastic Collision (Energy Loss)</a:t>
                </a:r>
              </a:p>
              <a:p>
                <a:pPr marL="301752" lvl="1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Energy leaves system and is not accounted for (heat, friction, drag, sound, deformations)</a:t>
                </a:r>
              </a:p>
              <a:p>
                <a:r>
                  <a:rPr lang="en-US" dirty="0"/>
                  <a:t>In kinematics, energy losses are often ignored (and offer a reasonable approximation). </a:t>
                </a:r>
              </a:p>
              <a:p>
                <a:r>
                  <a:rPr lang="en-US" dirty="0"/>
                  <a:t>Hard to measure energy losses in collisions?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7893819-EE1B-7EB5-5C42-CB0DF0176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8305799" cy="4267200"/>
              </a:xfrm>
              <a:blipFill>
                <a:blip r:embed="rId2"/>
                <a:stretch>
                  <a:fillRect l="-102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D71DDAB-CA26-2CCF-D8FC-79DB33BAC684}"/>
              </a:ext>
            </a:extLst>
          </p:cNvPr>
          <p:cNvSpPr txBox="1">
            <a:spLocks/>
          </p:cNvSpPr>
          <p:nvPr/>
        </p:nvSpPr>
        <p:spPr>
          <a:xfrm>
            <a:off x="6246814" y="1905000"/>
            <a:ext cx="441959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6DD5-B5C9-0FE4-2F23-3D62FD56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2427-984D-8ECA-C79F-A3C03C62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Measures of Energy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AB8B4F-EE1A-8DFB-5946-BD26C9D488E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/>
                  <a:t>Gravity is a conservative force, so the path does not affect the work done. Differences in height and potential are not due to a loss of gravity or mass, so the energy is lost elsewhere.</a:t>
                </a:r>
              </a:p>
              <a:p>
                <a:r>
                  <a:rPr lang="en-US" sz="1800" dirty="0"/>
                  <a:t>However, air resistance from drag forces and rotational resistance from axel friction depend on path and are non-conservative. </a:t>
                </a:r>
              </a:p>
              <a:p>
                <a:pPr lvl="1"/>
                <a:r>
                  <a:rPr lang="en-US" sz="1800" dirty="0"/>
                  <a:t>For “large” objects: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𝐹𝑑𝑐𝑜𝑠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800" b="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𝑑𝑐𝑜𝑠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1" kern="1200" dirty="0">
                    <a:latin typeface="Cambria Math" panose="02040503050406030204" pitchFamily="18" charset="0"/>
                  </a:rPr>
                  <a:t> 	</a:t>
                </a:r>
              </a:p>
              <a:p>
                <a:pPr lvl="1"/>
                <a:r>
                  <a:rPr lang="en-US" sz="1800" b="0" dirty="0"/>
                  <a:t>For “small” objects (Stokes’ Law):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𝑣𝑑𝑐𝑜𝑠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800" b="0" kern="12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𝑓𝑟𝑖𝑐𝑡𝑖𝑜𝑛</m:t>
                        </m:r>
                      </m:sub>
                    </m:sSub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𝑓𝑑𝑐𝑜𝑠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𝑚𝑔𝑑𝑐𝑜𝑠</m:t>
                    </m:r>
                    <m:r>
                      <a:rPr lang="en-US" sz="1800" b="0" i="1" kern="12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Other forms of energy are also released (heat, sound, sometimes light).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m:rPr>
                          <m:sty m:val="p"/>
                        </m:rPr>
                        <a:rPr lang="en-US" sz="1800" b="0" i="0" kern="1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kern="12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𝑠𝑜𝑢𝑛𝑑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kern="120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latin typeface="Cambria Math" panose="02040503050406030204" pitchFamily="18" charset="0"/>
                                    </a:rPr>
                                    <m:t>𝑠𝑜𝑢𝑛𝑑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kern="120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800" b="0" i="1" kern="12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 sz="1800" b="0" i="0" kern="1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800" kern="12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𝑛𝑒𝑔𝑙𝑖𝑔𝑖𝑏𝑙𝑒</m:t>
                      </m:r>
                    </m:oMath>
                  </m:oMathPara>
                </a14:m>
                <a:br>
                  <a:rPr lang="en-US" sz="1800" b="0" i="1" kern="1200" dirty="0">
                    <a:latin typeface="Cambria Math" panose="02040503050406030204" pitchFamily="18" charset="0"/>
                  </a:rPr>
                </a:br>
                <a:endParaRPr lang="en-US" sz="1800" kern="12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h𝑒𝑎𝑡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𝑠𝑜𝑢𝑛𝑑</m:t>
                          </m:r>
                        </m:sub>
                      </m:sSub>
                      <m:r>
                        <a:rPr lang="en-US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kern="1200" smtClean="0"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</m:oMath>
                  </m:oMathPara>
                </a14:m>
                <a:endParaRPr lang="en-US" sz="1800" kern="1200" dirty="0"/>
              </a:p>
              <a:p>
                <a:r>
                  <a:rPr lang="en-US" sz="1800" dirty="0"/>
                  <a:t>Of course, the non-conservative work is simply the energy lost by the system. But how could it be measured?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AB8B4F-EE1A-8DFB-5946-BD26C9D48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  <a:blipFill>
                <a:blip r:embed="rId2"/>
                <a:stretch>
                  <a:fillRect l="-333" t="-2143" r="-67"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C2DE750-E997-D18A-DF31-3A188ACD6523}"/>
              </a:ext>
            </a:extLst>
          </p:cNvPr>
          <p:cNvSpPr txBox="1">
            <a:spLocks/>
          </p:cNvSpPr>
          <p:nvPr/>
        </p:nvSpPr>
        <p:spPr>
          <a:xfrm>
            <a:off x="6246814" y="1905000"/>
            <a:ext cx="441959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6576-DA24-F4AC-8B79-5C8762F2C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B0FB-589A-7AB1-D78E-BC45D99C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Measurements of Energy Loss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0B9AFB35-FA42-FFA3-476A-C0BBE4B493F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65429314"/>
              </p:ext>
            </p:extLst>
          </p:nvPr>
        </p:nvGraphicFramePr>
        <p:xfrm>
          <a:off x="6094411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8D966-F00F-921E-C407-5787506B3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05000"/>
            <a:ext cx="4571997" cy="4267200"/>
          </a:xfrm>
        </p:spPr>
        <p:txBody>
          <a:bodyPr>
            <a:normAutofit/>
          </a:bodyPr>
          <a:lstStyle/>
          <a:p>
            <a:r>
              <a:rPr lang="en-US" dirty="0"/>
              <a:t>Measure initial and rebound angles to evaluate net energy loss</a:t>
            </a:r>
          </a:p>
          <a:p>
            <a:r>
              <a:rPr lang="en-US" dirty="0"/>
              <a:t>Measure the initial and rebound heights to evaluate net energy loss</a:t>
            </a:r>
          </a:p>
          <a:p>
            <a:r>
              <a:rPr lang="en-US" dirty="0"/>
              <a:t>Compare total energy loss with energy exchanged (energy audit)</a:t>
            </a:r>
          </a:p>
        </p:txBody>
      </p:sp>
    </p:spTree>
    <p:extLst>
      <p:ext uri="{BB962C8B-B14F-4D97-AF65-F5344CB8AC3E}">
        <p14:creationId xmlns:p14="http://schemas.microsoft.com/office/powerpoint/2010/main" val="5687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2DC7-13E9-C47D-C71E-1306F178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19723A-16CF-468D-AFC2-39F68473F2F4}"/>
              </a:ext>
            </a:extLst>
          </p:cNvPr>
          <p:cNvSpPr/>
          <p:nvPr/>
        </p:nvSpPr>
        <p:spPr>
          <a:xfrm>
            <a:off x="684212" y="1905000"/>
            <a:ext cx="3477030" cy="381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52986-E37E-1620-15DB-1AE8CF64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Analogies (the trivial)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6F16C1-A350-7D82-DFC4-3455DCEBC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700" dirty="0"/>
                  <a:t>Consider dropping a ball from rest at some height. As it collides with the ground and rebounds to some height, the velocity with which is impacts the ground is</a:t>
                </a:r>
                <a:br>
                  <a:rPr lang="en-US" sz="1700" dirty="0"/>
                </a:br>
                <a:endParaRPr lang="en-US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7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700" dirty="0"/>
                  <a:t>And the height to which it rebounds depends on the rebound velocity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7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7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Which both the ratio of velocities and ratio of heights are related to the restitution coefficient as:</a:t>
                </a:r>
                <a:endParaRPr lang="en-US" sz="1700" i="1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sz="17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7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70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70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7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6F16C1-A350-7D82-DFC4-3455DCEBC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3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red ball&#10;&#10;Description automatically generated">
            <a:extLst>
              <a:ext uri="{FF2B5EF4-FFF2-40B4-BE49-F238E27FC236}">
                <a16:creationId xmlns:a16="http://schemas.microsoft.com/office/drawing/2014/main" id="{3465F71B-63E1-4988-87EC-5647A84109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12" y="2895600"/>
            <a:ext cx="3477030" cy="1800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62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EE79-4252-9938-E560-BDEC9BF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Analogies (the insightful)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48553F-4E8A-FC3B-9ED9-456BE0C9E0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550" dirty="0"/>
                  <a:t>Consider the relationship of head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55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5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50" dirty="0"/>
                  <a:t> in vertical flow out of a tank. The ideal velocity in the plane of the vena </a:t>
                </a:r>
                <a:r>
                  <a:rPr lang="en-US" sz="1550" dirty="0" err="1"/>
                  <a:t>contracta</a:t>
                </a:r>
                <a:r>
                  <a:rPr lang="en-US" sz="1550" dirty="0"/>
                  <a:t> is</a:t>
                </a:r>
                <a:br>
                  <a:rPr lang="en-US" sz="155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5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55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550" dirty="0"/>
                  <a:t>And the actual velocity in the plane of the vena </a:t>
                </a:r>
                <a:r>
                  <a:rPr lang="en-US" sz="1550" dirty="0" err="1"/>
                  <a:t>contracta</a:t>
                </a:r>
                <a:r>
                  <a:rPr lang="en-US" sz="1550" dirty="0"/>
                  <a:t> is</a:t>
                </a:r>
                <a:br>
                  <a:rPr lang="en-US" sz="1550" dirty="0"/>
                </a:br>
                <a:br>
                  <a:rPr lang="en-US" sz="155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5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55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55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Such that the ratio of these velocities is known as the </a:t>
                </a:r>
                <a:r>
                  <a:rPr lang="en-US" sz="1550" i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coefficient of velocity!</a:t>
                </a:r>
                <a:br>
                  <a:rPr lang="en-US" sz="1550" i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5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5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55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55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This coefficient is a fluid analogue to the restitution coefficient!</a:t>
                </a:r>
                <a:br>
                  <a:rPr lang="en-US" sz="155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5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55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5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550" b="0" i="1" kern="100" smtClean="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550" b="0" i="1" kern="100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55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48553F-4E8A-FC3B-9ED9-456BE0C9E0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212D0B-2388-4503-90BB-5A390B6AC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6" t="17778" r="26296" b="47778"/>
          <a:stretch/>
        </p:blipFill>
        <p:spPr>
          <a:xfrm>
            <a:off x="1446212" y="3429000"/>
            <a:ext cx="2851121" cy="2762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EB0AD-C569-4E8A-BFB5-C497D2302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1" t="18889" r="29259" b="50000"/>
          <a:stretch/>
        </p:blipFill>
        <p:spPr>
          <a:xfrm>
            <a:off x="10284131" y="2209800"/>
            <a:ext cx="1477736" cy="1532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AF7D3-079C-485B-B027-D59C067AC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19" t="18889" r="17407" b="32222"/>
          <a:stretch/>
        </p:blipFill>
        <p:spPr>
          <a:xfrm>
            <a:off x="693990" y="1295400"/>
            <a:ext cx="2457956" cy="21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C98A-B7EE-17DC-ACF7-6E292F96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AD0D-B720-6202-58A9-03E26295745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First explored in the context of timekeeping and planetary motion, the pendulum has long served as a foundational model in classical mechanics. This talk revisits the system in a modified form—the rebound pendulum—as a means of investigating energy dissipation through impact. Though simple in form, the rebound pendulum offers a precise and versatile framework for analyzing non-conservative energy exchange. By connecting potential, kinetic, and geometric measures of motion through the coefficient of restitution, a unified description of collision efficiency emerges. The square of this coefficient provides a direct measure of energy retained post-impact, whether quantified by rebound height, angular deflection, or velocity. Experimental methods are considered for validating these relationships across a range of materials, revealing the restitution coefficient not merely as a descriptive parameter, but as a diagnostic tool for probing material response and impact dynamics. In reframing the pendulum from a standard classroom device to a model of dissipative behavior, the discussion underscores both the enduring relevance of classical systems and their capacity to yield insight into the subtleties of physical interaction.</a:t>
            </a:r>
          </a:p>
        </p:txBody>
      </p:sp>
    </p:spTree>
    <p:extLst>
      <p:ext uri="{BB962C8B-B14F-4D97-AF65-F5344CB8AC3E}">
        <p14:creationId xmlns:p14="http://schemas.microsoft.com/office/powerpoint/2010/main" val="88041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EADD-61A8-532B-150C-C022802A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7488-3446-42D9-30A3-15EB545C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Analogies (the invalid)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C43F2-F328-2F59-564D-65A8FE7B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pushing a block along a surface. </a:t>
            </a:r>
          </a:p>
          <a:p>
            <a:pPr marL="0" indent="0">
              <a:buNone/>
            </a:pPr>
            <a:r>
              <a:rPr lang="en-US" dirty="0"/>
              <a:t>If the force is applied purely horizontally, then the whole of the force contributes to motion along the surface – doing work!</a:t>
            </a:r>
          </a:p>
          <a:p>
            <a:pPr marL="0" indent="0">
              <a:buNone/>
            </a:pPr>
            <a:r>
              <a:rPr lang="en-US" dirty="0"/>
              <a:t>If the force is applied at an angle, then only its horizontal component contributes to moving the block.</a:t>
            </a:r>
          </a:p>
          <a:p>
            <a:pPr marL="0" indent="0">
              <a:buNone/>
            </a:pPr>
            <a:r>
              <a:rPr lang="en-US" dirty="0"/>
              <a:t>If the force is applied vertically, then the block will never move, and no work is done.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4412B-4E82-535D-2BBE-A88D9C216565}"/>
              </a:ext>
            </a:extLst>
          </p:cNvPr>
          <p:cNvSpPr/>
          <p:nvPr/>
        </p:nvSpPr>
        <p:spPr>
          <a:xfrm>
            <a:off x="2360612" y="2947970"/>
            <a:ext cx="1676400" cy="1752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E8743C9-6013-9757-155F-A9C9AC294F03}"/>
              </a:ext>
            </a:extLst>
          </p:cNvPr>
          <p:cNvSpPr/>
          <p:nvPr/>
        </p:nvSpPr>
        <p:spPr>
          <a:xfrm rot="1731716">
            <a:off x="769869" y="3119216"/>
            <a:ext cx="1706991" cy="560645"/>
          </a:xfrm>
          <a:prstGeom prst="rightArrow">
            <a:avLst>
              <a:gd name="adj1" fmla="val 17736"/>
              <a:gd name="adj2" fmla="val 83877"/>
            </a:avLst>
          </a:prstGeom>
          <a:solidFill>
            <a:schemeClr val="bg1"/>
          </a:solidFill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A1FD99-6813-762A-4FE1-BC5B394B1F79}"/>
              </a:ext>
            </a:extLst>
          </p:cNvPr>
          <p:cNvCxnSpPr/>
          <p:nvPr/>
        </p:nvCxnSpPr>
        <p:spPr>
          <a:xfrm>
            <a:off x="455612" y="4700570"/>
            <a:ext cx="3962400" cy="0"/>
          </a:xfrm>
          <a:prstGeom prst="line">
            <a:avLst/>
          </a:prstGeom>
          <a:ln w="762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4703377D-8B9A-1DC2-130D-4CFC52A162E9}"/>
              </a:ext>
            </a:extLst>
          </p:cNvPr>
          <p:cNvSpPr/>
          <p:nvPr/>
        </p:nvSpPr>
        <p:spPr>
          <a:xfrm rot="16200000">
            <a:off x="1366057" y="2920999"/>
            <a:ext cx="1624036" cy="1697880"/>
          </a:xfrm>
          <a:prstGeom prst="arc">
            <a:avLst>
              <a:gd name="adj1" fmla="val 16239805"/>
              <a:gd name="adj2" fmla="val 18110238"/>
            </a:avLst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6D333D-78A5-2D60-B8D6-93CBDE398109}"/>
              </a:ext>
            </a:extLst>
          </p:cNvPr>
          <p:cNvCxnSpPr>
            <a:cxnSpLocks/>
          </p:cNvCxnSpPr>
          <p:nvPr/>
        </p:nvCxnSpPr>
        <p:spPr>
          <a:xfrm>
            <a:off x="455612" y="3769939"/>
            <a:ext cx="1336895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BF799C-ECC8-CC91-7B09-09842516E65E}"/>
                  </a:ext>
                </a:extLst>
              </p:cNvPr>
              <p:cNvSpPr txBox="1"/>
              <p:nvPr/>
            </p:nvSpPr>
            <p:spPr>
              <a:xfrm>
                <a:off x="1351662" y="3399538"/>
                <a:ext cx="15100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BF799C-ECC8-CC91-7B09-09842516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62" y="3399538"/>
                <a:ext cx="151002" cy="424732"/>
              </a:xfrm>
              <a:prstGeom prst="rect">
                <a:avLst/>
              </a:prstGeom>
              <a:blipFill>
                <a:blip r:embed="rId2"/>
                <a:stretch>
                  <a:fillRect l="-20000"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4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C72A-B847-6CDB-F18C-55F03D7B0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D0A8-14E8-8CA7-5C18-13133877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Analogies (the invalid)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86D1F6-1A5B-603F-A149-C04EC4729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700" dirty="0"/>
                  <a:t>If the force is applied at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45°</m:t>
                    </m:r>
                  </m:oMath>
                </a14:m>
                <a:r>
                  <a:rPr lang="en-US" sz="1700" dirty="0"/>
                  <a:t> then half of the force should be productive and the other half should be useless.</a:t>
                </a:r>
              </a:p>
              <a:p>
                <a:pPr marL="0" indent="0">
                  <a:buNone/>
                </a:pPr>
                <a:r>
                  <a:rPr lang="en-US" sz="1700" dirty="0"/>
                  <a:t>Then, blindly applying the analogy...</a:t>
                </a:r>
                <a:br>
                  <a:rPr lang="en-US" sz="1700" dirty="0"/>
                </a:br>
                <a:endParaRPr lang="en-US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7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700" dirty="0"/>
              </a:p>
              <a:p>
                <a:pPr marL="0" indent="0">
                  <a:buNone/>
                </a:pPr>
                <a:r>
                  <a:rPr lang="en-US" sz="1700" dirty="0"/>
                  <a:t>But,</a:t>
                </a:r>
              </a:p>
              <a:p>
                <a:pPr marL="0" indent="0">
                  <a:buNone/>
                </a:pPr>
                <a:r>
                  <a:rPr lang="en-US" sz="1700" b="0" dirty="0"/>
                  <a:t>		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45°</m:t>
                        </m:r>
                      </m:e>
                    </m:func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=0.293</m:t>
                    </m:r>
                  </m:oMath>
                </a14:m>
                <a:endParaRPr lang="en-US" sz="1700" dirty="0"/>
              </a:p>
              <a:p>
                <a:pPr marL="0" indent="0">
                  <a:buNone/>
                </a:pPr>
                <a:r>
                  <a:rPr lang="en-US" sz="1700" dirty="0"/>
                  <a:t>So, what gives?... Well, if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0=1</m:t>
                    </m:r>
                  </m:oMath>
                </a14:m>
                <a:r>
                  <a:rPr lang="en-US" sz="1700" dirty="0"/>
                  <a:t>,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700" dirty="0"/>
                  <a:t>! The opposite should be true!</a:t>
                </a:r>
              </a:p>
              <a:p>
                <a:pPr marL="0" indent="0">
                  <a:buNone/>
                </a:pPr>
                <a:r>
                  <a:rPr lang="en-US" sz="1700" dirty="0"/>
                  <a:t>Instead, if we let,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700" b="0" dirty="0"/>
              </a:p>
              <a:p>
                <a:pPr marL="0" indent="0">
                  <a:buNone/>
                </a:pPr>
                <a:r>
                  <a:rPr lang="en-US" sz="1700" dirty="0"/>
                  <a:t>We get a consistent solution! This is interesting to me!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86D1F6-1A5B-603F-A149-C04EC4729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3" t="-1208" b="-7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8C47034-5240-AF41-C452-9877AC90F39C}"/>
              </a:ext>
            </a:extLst>
          </p:cNvPr>
          <p:cNvSpPr/>
          <p:nvPr/>
        </p:nvSpPr>
        <p:spPr>
          <a:xfrm>
            <a:off x="2360612" y="2947970"/>
            <a:ext cx="1676400" cy="1752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41AA1F-88DE-F148-57D0-2477234BE80F}"/>
              </a:ext>
            </a:extLst>
          </p:cNvPr>
          <p:cNvSpPr/>
          <p:nvPr/>
        </p:nvSpPr>
        <p:spPr>
          <a:xfrm rot="1731716">
            <a:off x="769869" y="3119216"/>
            <a:ext cx="1706991" cy="560645"/>
          </a:xfrm>
          <a:prstGeom prst="rightArrow">
            <a:avLst>
              <a:gd name="adj1" fmla="val 17736"/>
              <a:gd name="adj2" fmla="val 83877"/>
            </a:avLst>
          </a:prstGeom>
          <a:solidFill>
            <a:schemeClr val="bg1"/>
          </a:solidFill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367ED0-BA66-339B-F6AF-34258E6C46E5}"/>
              </a:ext>
            </a:extLst>
          </p:cNvPr>
          <p:cNvCxnSpPr/>
          <p:nvPr/>
        </p:nvCxnSpPr>
        <p:spPr>
          <a:xfrm>
            <a:off x="455612" y="4700570"/>
            <a:ext cx="3962400" cy="0"/>
          </a:xfrm>
          <a:prstGeom prst="line">
            <a:avLst/>
          </a:prstGeom>
          <a:ln w="762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2047E3EE-ABE9-7587-8D38-0993854A1DC1}"/>
              </a:ext>
            </a:extLst>
          </p:cNvPr>
          <p:cNvSpPr/>
          <p:nvPr/>
        </p:nvSpPr>
        <p:spPr>
          <a:xfrm rot="16200000">
            <a:off x="1366057" y="2920999"/>
            <a:ext cx="1624036" cy="1697880"/>
          </a:xfrm>
          <a:prstGeom prst="arc">
            <a:avLst>
              <a:gd name="adj1" fmla="val 16239805"/>
              <a:gd name="adj2" fmla="val 18110238"/>
            </a:avLst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A1B13-D3D6-1D8D-C294-3394283B3C9D}"/>
              </a:ext>
            </a:extLst>
          </p:cNvPr>
          <p:cNvCxnSpPr>
            <a:cxnSpLocks/>
          </p:cNvCxnSpPr>
          <p:nvPr/>
        </p:nvCxnSpPr>
        <p:spPr>
          <a:xfrm>
            <a:off x="455612" y="3769939"/>
            <a:ext cx="1336895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EB659D-A8F5-915B-22B4-1AAD483B89D1}"/>
                  </a:ext>
                </a:extLst>
              </p:cNvPr>
              <p:cNvSpPr txBox="1"/>
              <p:nvPr/>
            </p:nvSpPr>
            <p:spPr>
              <a:xfrm>
                <a:off x="1351662" y="3399538"/>
                <a:ext cx="15100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EB659D-A8F5-915B-22B4-1AAD483B8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62" y="3399538"/>
                <a:ext cx="151002" cy="424732"/>
              </a:xfrm>
              <a:prstGeom prst="rect">
                <a:avLst/>
              </a:prstGeom>
              <a:blipFill>
                <a:blip r:embed="rId3"/>
                <a:stretch>
                  <a:fillRect l="-20000"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1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B43F-4E44-CF34-03A7-E799469D2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578C-52FD-7375-FDD1-F6DE68DB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CD6037-8F7C-9C7F-3D6E-CEF7E2C18B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</p:spPr>
            <p:txBody>
              <a:bodyPr>
                <a:normAutofit/>
              </a:bodyPr>
              <a:lstStyle/>
              <a:p>
                <a:pPr marL="0" marR="0" lvl="0" indent="0">
                  <a:lnSpc>
                    <a:spcPct val="107000"/>
                  </a:lnSpc>
                  <a:buNone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Demonstrated: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elationship between the restitution coefficient, efficiency, rebound angle, and the ratios of height and velocity squared.</a:t>
                </a:r>
              </a:p>
              <a:p>
                <a:pPr marL="0" indent="0">
                  <a:lnSpc>
                    <a:spcPct val="107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Three (four?) 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simple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ways to measure efficiency/inefficiency and restitution coefficient.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Three not-so-simple ways to measure energy loss to compare 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with inefficiency.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CD6037-8F7C-9C7F-3D6E-CEF7E2C18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  <a:blipFill>
                <a:blip r:embed="rId2"/>
                <a:stretch>
                  <a:fillRect l="-6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EE681E4-3CEF-8089-DA3C-8B788D92564E}"/>
              </a:ext>
            </a:extLst>
          </p:cNvPr>
          <p:cNvSpPr/>
          <p:nvPr/>
        </p:nvSpPr>
        <p:spPr>
          <a:xfrm>
            <a:off x="2894012" y="3124200"/>
            <a:ext cx="6400800" cy="91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D9943-1C7F-7B04-1E64-C23C2FCD3B77}"/>
              </a:ext>
            </a:extLst>
          </p:cNvPr>
          <p:cNvSpPr txBox="1"/>
          <p:nvPr/>
        </p:nvSpPr>
        <p:spPr>
          <a:xfrm>
            <a:off x="9369425" y="3285934"/>
            <a:ext cx="2819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bridge between theory and measurement!</a:t>
            </a:r>
          </a:p>
        </p:txBody>
      </p:sp>
    </p:spTree>
    <p:extLst>
      <p:ext uri="{BB962C8B-B14F-4D97-AF65-F5344CB8AC3E}">
        <p14:creationId xmlns:p14="http://schemas.microsoft.com/office/powerpoint/2010/main" val="32856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DCBD4-7836-875A-C7A3-EB3C462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B670-2E78-8AE1-86EF-5A25810E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B7E6B69-945C-0273-5F55-54B15CE1CB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8305799" cy="4267200"/>
              </a:xfrm>
            </p:spPr>
            <p:txBody>
              <a:bodyPr>
                <a:normAutofit/>
              </a:bodyPr>
              <a:lstStyle/>
              <a:p>
                <a:pPr marL="0" marR="0" lvl="0" indent="0">
                  <a:lnSpc>
                    <a:spcPct val="107000"/>
                  </a:lnSpc>
                  <a:buNone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Future Work / Ideas:</a:t>
                </a:r>
              </a:p>
              <a:p>
                <a:pPr marL="34290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Use materials with known coefficients to predict/measure/compare results.</a:t>
                </a:r>
                <a:endParaRPr lang="en-US" sz="1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Test length as a factor. </a:t>
                </a: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Galileo showed that the oscillation frequency of a pendulum depends does not depend on mass though it does depend on length.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den>
                        </m:f>
                      </m:e>
                    </m:rad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Does the shape of the pendulum matter? Or does it?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How many times does it rebound before falling below a specific angle?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Is it possible to determine and validate which form of energy loss is dominant?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B7E6B69-945C-0273-5F55-54B15CE1C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8305799" cy="4267200"/>
              </a:xfrm>
              <a:blipFill>
                <a:blip r:embed="rId2"/>
                <a:stretch>
                  <a:fillRect l="-661" t="-714" r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4C5D40-05E2-97AC-D1E8-83D78A81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24912"/>
              </p:ext>
            </p:extLst>
          </p:nvPr>
        </p:nvGraphicFramePr>
        <p:xfrm>
          <a:off x="9371012" y="1752600"/>
          <a:ext cx="2171700" cy="1219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7728280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677448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Restitution 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0243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/>
                        <a:t>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182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/>
                        <a:t>Rubber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5096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0714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/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38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1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Motivating the Problem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Working the Problem</a:t>
            </a:r>
          </a:p>
          <a:p>
            <a:r>
              <a:rPr lang="en-US" dirty="0"/>
              <a:t>Restitution Coefficient</a:t>
            </a:r>
          </a:p>
          <a:p>
            <a:r>
              <a:rPr lang="en-US" dirty="0"/>
              <a:t>Identifying Relationships</a:t>
            </a:r>
          </a:p>
          <a:p>
            <a:r>
              <a:rPr lang="en-US" dirty="0"/>
              <a:t>Energy Losses and Practical Measurements</a:t>
            </a:r>
          </a:p>
          <a:p>
            <a:r>
              <a:rPr lang="en-US" dirty="0"/>
              <a:t>Other Analogies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0C08-E4E6-AEC8-88A7-22711F9D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9101-D52A-5B01-0359-1113045E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7167B4F-E2FA-4D4B-EB26-27E30E17502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522413" y="1905000"/>
                <a:ext cx="2743200" cy="4267200"/>
              </a:xfrm>
            </p:spPr>
            <p:txBody>
              <a:bodyPr anchor="t" anchorCtr="0">
                <a:noAutofit/>
              </a:bodyPr>
              <a:lstStyle/>
              <a:p>
                <a:r>
                  <a:rPr lang="en-US" sz="2100" dirty="0"/>
                  <a:t>Consider a modified pendulum as shown.</a:t>
                </a:r>
              </a:p>
              <a:p>
                <a:r>
                  <a:rPr lang="en-US" sz="2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F0502020204030204" pitchFamily="34" charset="0"/>
                  </a:rPr>
                  <a:t>The pendulum consists of a </a:t>
                </a:r>
                <a14:m>
                  <m:oMath xmlns:m="http://schemas.openxmlformats.org/officeDocument/2006/math"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F0502020204030204" pitchFamily="34" charset="0"/>
                      </a:rPr>
                      <m:t>15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kg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 solid ball and </a:t>
                </a:r>
                <a14:m>
                  <m:oMath xmlns:m="http://schemas.openxmlformats.org/officeDocument/2006/math"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6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kg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 rod. If it is released from rest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=90°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, determine the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</m:ctrlPr>
                      </m:sSubPr>
                      <m:e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100" i="1">
                            <a:effectLst/>
                            <a:latin typeface="Cambria Math" panose="02040503050406030204" pitchFamily="18" charset="0"/>
                            <a:ea typeface="Times New Roman" panose="020F0502020204030204" pitchFamily="34" charset="0"/>
                            <a:cs typeface="Times New Roman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 after the ball strikes the wall, rebounds, and the pendulum swings up to the point of momentary rest. Take </a:t>
                </a:r>
                <a14:m>
                  <m:oMath xmlns:m="http://schemas.openxmlformats.org/officeDocument/2006/math"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𝑒</m:t>
                    </m:r>
                    <m:r>
                      <a:rPr lang="en-US" sz="2100" i="1">
                        <a:effectLst/>
                        <a:latin typeface="Cambria Math" panose="02040503050406030204" pitchFamily="18" charset="0"/>
                        <a:ea typeface="Times New Roman" panose="020F0502020204030204" pitchFamily="34" charset="0"/>
                        <a:cs typeface="Times New Roman" panose="020F0502020204030204" pitchFamily="34" charset="0"/>
                      </a:rPr>
                      <m:t>=0.6</m:t>
                    </m:r>
                  </m:oMath>
                </a14:m>
                <a:r>
                  <a:rPr lang="en-US" sz="2100" dirty="0">
                    <a:effectLst/>
                    <a:latin typeface="Calibri" panose="020F0502020204030204" pitchFamily="34" charset="0"/>
                    <a:ea typeface="Times New Roman" panose="020F0502020204030204" pitchFamily="34" charset="0"/>
                    <a:cs typeface="Times New Roman" panose="020F0502020204030204" pitchFamily="34" charset="0"/>
                  </a:rPr>
                  <a:t>.</a:t>
                </a:r>
                <a:endParaRPr lang="en-US" sz="2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7167B4F-E2FA-4D4B-EB26-27E30E175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22413" y="1905000"/>
                <a:ext cx="2743200" cy="4267200"/>
              </a:xfrm>
              <a:blipFill>
                <a:blip r:embed="rId2"/>
                <a:stretch>
                  <a:fillRect l="-2778" t="-1780" r="-4630" b="-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drawing of a pendulum&#10;&#10;Description automatically generated">
            <a:extLst>
              <a:ext uri="{FF2B5EF4-FFF2-40B4-BE49-F238E27FC236}">
                <a16:creationId xmlns:a16="http://schemas.microsoft.com/office/drawing/2014/main" id="{B2E2C670-E36A-A89D-EC14-64828A51C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"/>
          <a:stretch/>
        </p:blipFill>
        <p:spPr bwMode="auto">
          <a:xfrm>
            <a:off x="5561012" y="1752600"/>
            <a:ext cx="3805238" cy="4305492"/>
          </a:xfrm>
          <a:prstGeom prst="rect">
            <a:avLst/>
          </a:prstGeom>
          <a:noFill/>
        </p:spPr>
      </p:pic>
      <p:pic>
        <p:nvPicPr>
          <p:cNvPr id="3" name="Content Placeholder 11" descr="A drawing of a pendulum&#10;&#10;Description automatically generated">
            <a:extLst>
              <a:ext uri="{FF2B5EF4-FFF2-40B4-BE49-F238E27FC236}">
                <a16:creationId xmlns:a16="http://schemas.microsoft.com/office/drawing/2014/main" id="{05A175A4-A2C2-57C0-6AAB-B51B78426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4" t="76351" r="15964" b="18339"/>
          <a:stretch/>
        </p:blipFill>
        <p:spPr bwMode="auto">
          <a:xfrm>
            <a:off x="5541964" y="3119438"/>
            <a:ext cx="152400" cy="22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03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3BA6B-A417-452F-29AF-155BC50E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28FE-D54F-D6C9-676D-770F5E2E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C628CB-C95B-8F5E-85E8-7110D844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143998" cy="4267200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we measure or calculate energy loss from a single collision?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can rebound angle, rebound height, or rebound velocity reveal this loss?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does rebound angle relate to the restitution coefficient, energy, or efficiency?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 is this interesting or useful?</a:t>
            </a:r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1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23A54-3737-B41D-DC7A-AA5275AC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5842-2A61-FF79-389D-9897EFC1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the Problem (w/ History)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AA1B5-E89F-8EB3-D965-F8FC72AA9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248399" cy="4267200"/>
          </a:xfrm>
        </p:spPr>
        <p:txBody>
          <a:bodyPr>
            <a:normAutofit fontScale="77500" lnSpcReduction="20000"/>
          </a:bodyPr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1602 – Galileo Galilei discovers the isochronism of the pendulum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Period is independent of amplitude (for small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angles)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Propose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 pendulums for time-keeping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 of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classical interest in pendular motion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1656 –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Christiaan Huygens builds the first pendulum clock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Develops precision instruments around pendular motion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Established mathematical treatment of oscillatory motion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1742 – Benjamin Robins invents the ballistic pendulum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Measured projectile velocity via inelastic collisions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of the first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applications of momentum and energy in pendular motion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1901 – Georges Charpy develops the Charpy impact test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Measured absorbed energy in fractures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Still widely used today</a:t>
            </a: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44652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5CB0-A8EB-2EAE-68BB-AD302F64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686B-D7B5-49D2-9C28-C780DD5A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783720C-D388-833D-0EDF-AB6409D97B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</p:spPr>
            <p:txBody>
              <a:bodyPr/>
              <a:lstStyle/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Pendulum is released from an angle of </a:t>
                </a:r>
                <a14:m>
                  <m:oMath xmlns:m="http://schemas.openxmlformats.org/officeDocument/2006/math">
                    <m:r>
                      <a:rPr lang="en-US" sz="1800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0°</m:t>
                    </m:r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Pendulum collides perfectly perpendicular to rebound surface (head-on collision).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rebound surface is fixed and remains stationary.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pendulum’s moment of inertia remains constant throughout collision (no deformations).</a:t>
                </a:r>
              </a:p>
              <a:p>
                <a:pPr marL="342900" marR="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Energy is conserved leading up to and immediately following the collision (ignoring axle friction and drag forces).</a:t>
                </a:r>
              </a:p>
              <a:p>
                <a:pPr marL="342900" marR="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Energy is lost during the collision (inelastic collision).</a:t>
                </a:r>
              </a:p>
              <a:p>
                <a:pPr marL="0" indent="0">
                  <a:buNone/>
                </a:pP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783720C-D388-833D-0EDF-AB6409D97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  <a:blipFill>
                <a:blip r:embed="rId2"/>
                <a:stretch>
                  <a:fillRect l="-600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7309-5FDD-8BAC-5742-F2F84770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173C-59C7-CA98-F9E2-9085CDE7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D8FF10-3069-30ED-D189-A5D839063A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5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Beginning with conservation of energy before and after the collision,</a:t>
                </a:r>
              </a:p>
              <a:p>
                <a:pPr marL="0" indent="0">
                  <a:buNone/>
                </a:pPr>
                <a:endParaRPr lang="en-US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5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5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Assuming </a:t>
                </a:r>
                <a:r>
                  <a:rPr lang="en-US" sz="15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moment of inertia remains constant throughout the collision,</a:t>
                </a:r>
                <a:br>
                  <a:rPr lang="en-US" sz="15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endParaRPr lang="en-US" sz="15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 kern="1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𝑚𝑔</m:t>
                          </m:r>
                          <m:sSub>
                            <m:sSubPr>
                              <m:ctrlP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5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𝑚𝑔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1500" dirty="0">
                    <a:solidFill>
                      <a:schemeClr val="tx1"/>
                    </a:solidFill>
                  </a:rPr>
                </a:br>
                <a:endParaRPr lang="en-US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r>
                  <a:rPr lang="en-US" sz="1500" dirty="0"/>
                  <a:t>Great, but what is the rebound height,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500" dirty="0"/>
                  <a:t>, and the rebound speed (translation and rotational)?! How do they relate to the rebound angle or the restitution coefficient?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2D8FF10-3069-30ED-D189-A5D839063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9143998" cy="4267200"/>
              </a:xfrm>
              <a:blipFill>
                <a:blip r:embed="rId2"/>
                <a:stretch>
                  <a:fillRect l="-267" t="-85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9F87A87-69F8-EB42-FB7A-6F972E38D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482868"/>
                  </p:ext>
                </p:extLst>
              </p:nvPr>
            </p:nvGraphicFramePr>
            <p:xfrm>
              <a:off x="2031470" y="2209800"/>
              <a:ext cx="8125884" cy="1935163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4062942">
                      <a:extLst>
                        <a:ext uri="{9D8B030D-6E8A-4147-A177-3AD203B41FA5}">
                          <a16:colId xmlns:a16="http://schemas.microsoft.com/office/drawing/2014/main" val="4262789521"/>
                        </a:ext>
                      </a:extLst>
                    </a:gridCol>
                    <a:gridCol w="4062942">
                      <a:extLst>
                        <a:ext uri="{9D8B030D-6E8A-4147-A177-3AD203B41FA5}">
                          <a16:colId xmlns:a16="http://schemas.microsoft.com/office/drawing/2014/main" val="8093371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9180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6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6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4232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sSubSup>
                                  <m:sSubSup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sSubSup>
                                  <m:sSubSup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𝑚𝑔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1620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𝑚𝑔</m:t>
                                    </m:r>
                                    <m:sSub>
                                      <m:sSubPr>
                                        <m:ctrlP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sub>
                                      <m:sup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6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lang="en-US" sz="16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6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𝑚𝑔</m:t>
                                    </m:r>
                                    <m:sSub>
                                      <m:sSubPr>
                                        <m:ctrlP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6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4094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9F87A87-69F8-EB42-FB7A-6F972E38D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482868"/>
                  </p:ext>
                </p:extLst>
              </p:nvPr>
            </p:nvGraphicFramePr>
            <p:xfrm>
              <a:off x="2031470" y="2209800"/>
              <a:ext cx="8125884" cy="1935163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4062942">
                      <a:extLst>
                        <a:ext uri="{9D8B030D-6E8A-4147-A177-3AD203B41FA5}">
                          <a16:colId xmlns:a16="http://schemas.microsoft.com/office/drawing/2014/main" val="4262789521"/>
                        </a:ext>
                      </a:extLst>
                    </a:gridCol>
                    <a:gridCol w="4062942">
                      <a:extLst>
                        <a:ext uri="{9D8B030D-6E8A-4147-A177-3AD203B41FA5}">
                          <a16:colId xmlns:a16="http://schemas.microsoft.com/office/drawing/2014/main" val="8093371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00000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180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100000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0000" b="-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232110"/>
                      </a:ext>
                    </a:extLst>
                  </a:tr>
                  <a:tr h="548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5556" r="-100000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35556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620940"/>
                      </a:ext>
                    </a:extLst>
                  </a:tr>
                  <a:tr h="645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0948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08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Restitution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905958" y="1884363"/>
                <a:ext cx="3217653" cy="427058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dirty="0"/>
                  <a:t>Assuming no mass is transferred during the collision, the restitution coefficient is given by: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Elastic Impact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b="0" dirty="0"/>
              </a:p>
              <a:p>
                <a:pPr>
                  <a:spcBef>
                    <a:spcPts val="0"/>
                  </a:spcBef>
                </a:pPr>
                <a:r>
                  <a:rPr lang="en-US" b="0" dirty="0"/>
                  <a:t>Inelastic Impact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b="0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b="0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Plastic Impact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We will see later how this directly relates to energy and efficiency!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905958" y="1884363"/>
                <a:ext cx="3217653" cy="4270585"/>
              </a:xfrm>
              <a:blipFill>
                <a:blip r:embed="rId2"/>
                <a:stretch>
                  <a:fillRect l="-1326" b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07ADBA-D059-9D53-7EED-CDC5A46C79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323" r="530" b="2473"/>
          <a:stretch/>
        </p:blipFill>
        <p:spPr>
          <a:xfrm>
            <a:off x="2132011" y="1884363"/>
            <a:ext cx="4953001" cy="40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2611</TotalTime>
  <Words>2017</Words>
  <Application>Microsoft Office PowerPoint</Application>
  <PresentationFormat>Custom</PresentationFormat>
  <Paragraphs>217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Consolas</vt:lpstr>
      <vt:lpstr>Corbel</vt:lpstr>
      <vt:lpstr>Symbol</vt:lpstr>
      <vt:lpstr>Times New Roman</vt:lpstr>
      <vt:lpstr>Chalkboard 16x9</vt:lpstr>
      <vt:lpstr>The Rebound Pendulum:  Energy Dissipation in Classical Systems</vt:lpstr>
      <vt:lpstr>Abstract</vt:lpstr>
      <vt:lpstr>Outline</vt:lpstr>
      <vt:lpstr>Problem Statement</vt:lpstr>
      <vt:lpstr>Motivating the Problem</vt:lpstr>
      <vt:lpstr>Motivating the Problem (w/ History)</vt:lpstr>
      <vt:lpstr>Assumptions</vt:lpstr>
      <vt:lpstr>Working the Problem</vt:lpstr>
      <vt:lpstr>Restitution Coefficient</vt:lpstr>
      <vt:lpstr>Working the Problem (continued)</vt:lpstr>
      <vt:lpstr>Working the Problem (continued)</vt:lpstr>
      <vt:lpstr>Identifying Relationships</vt:lpstr>
      <vt:lpstr>Identifying Relationships</vt:lpstr>
      <vt:lpstr>Energy Loss in a Rebound Pendulum</vt:lpstr>
      <vt:lpstr>Practical Measures of Energy Loss</vt:lpstr>
      <vt:lpstr>Practical Measures of Energy Loss</vt:lpstr>
      <vt:lpstr>Practical Measurements of Energy Loss</vt:lpstr>
      <vt:lpstr>Other Analogies (the trivial)</vt:lpstr>
      <vt:lpstr>Other Analogies (the insightful) </vt:lpstr>
      <vt:lpstr>Other Analogies (the invalid)</vt:lpstr>
      <vt:lpstr>Other Analogies (the invalid)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Rebound Pendulum?</dc:title>
  <dc:creator>Cole Prather</dc:creator>
  <cp:lastModifiedBy>Cole Prather</cp:lastModifiedBy>
  <cp:revision>238</cp:revision>
  <dcterms:created xsi:type="dcterms:W3CDTF">2025-04-19T20:30:46Z</dcterms:created>
  <dcterms:modified xsi:type="dcterms:W3CDTF">2025-04-24T19:26:47Z</dcterms:modified>
</cp:coreProperties>
</file>